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AD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8523FF-914F-3F05-AAED-A171AE2B81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D4D4B2-CC4A-A052-7EB4-6C2DB9F35F1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752E1F-9776-4EF9-9677-83C47FFC433A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F828FF-6B11-49D0-F67E-CD51EBA0C5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E10050-3D5E-0312-B6B7-7BA39B1666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5DFBF-0973-4E77-AF86-C1A7711D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666959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236035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404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57554" y="1086037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6561"/>
              </a:lnSpc>
              <a:buNone/>
            </a:pPr>
            <a:r>
              <a:rPr lang="en-US" sz="4400" b="1" kern="0" spc="-10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Automated Attendance System using Face Recognition </a:t>
            </a:r>
            <a:endParaRPr lang="en-US" sz="4400" dirty="0"/>
          </a:p>
        </p:txBody>
      </p:sp>
      <p:sp>
        <p:nvSpPr>
          <p:cNvPr id="6" name="Text 2"/>
          <p:cNvSpPr/>
          <p:nvPr/>
        </p:nvSpPr>
        <p:spPr>
          <a:xfrm>
            <a:off x="6319599" y="6441571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 innovative web application that solves the problem of attendance tracking using advanced face recognition technology.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6319599" y="5833824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CA4AF0E0-488B-3437-9E1B-D976B2D08350}"/>
              </a:ext>
            </a:extLst>
          </p:cNvPr>
          <p:cNvSpPr/>
          <p:nvPr/>
        </p:nvSpPr>
        <p:spPr>
          <a:xfrm>
            <a:off x="6319599" y="3585635"/>
            <a:ext cx="7060734" cy="14482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6561"/>
              </a:lnSpc>
              <a:buNone/>
            </a:pPr>
            <a:r>
              <a:rPr lang="en-US" sz="4000" dirty="0">
                <a:latin typeface="adonis-web"/>
              </a:rPr>
              <a:t> Computer Vision</a:t>
            </a:r>
          </a:p>
          <a:p>
            <a:pPr marL="0" indent="0" algn="ctr">
              <a:lnSpc>
                <a:spcPts val="6561"/>
              </a:lnSpc>
              <a:buNone/>
            </a:pPr>
            <a:r>
              <a:rPr lang="en-US" sz="4000" dirty="0">
                <a:latin typeface="adonis-web"/>
              </a:rPr>
              <a:t>CSE 429</a:t>
            </a:r>
          </a:p>
          <a:p>
            <a:pPr marL="0" indent="0" algn="ctr">
              <a:lnSpc>
                <a:spcPts val="6561"/>
              </a:lnSpc>
              <a:buNone/>
            </a:pPr>
            <a:r>
              <a:rPr lang="en-US" sz="4000" dirty="0">
                <a:latin typeface="adonis-web"/>
              </a:rPr>
              <a:t>4</a:t>
            </a:r>
            <a:r>
              <a:rPr lang="en-US" sz="4000" baseline="30000" dirty="0">
                <a:latin typeface="adonis-web"/>
              </a:rPr>
              <a:t>th</a:t>
            </a:r>
            <a:r>
              <a:rPr lang="en-US" sz="4000" dirty="0">
                <a:latin typeface="adonis-web"/>
              </a:rPr>
              <a:t> of January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32109" y="3848758"/>
            <a:ext cx="6025282" cy="6238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13"/>
              </a:lnSpc>
              <a:buNone/>
            </a:pPr>
            <a:r>
              <a:rPr lang="en-US" sz="3930" dirty="0"/>
              <a:t>Do you have any Questions ?</a:t>
            </a:r>
          </a:p>
        </p:txBody>
      </p:sp>
      <p:sp>
        <p:nvSpPr>
          <p:cNvPr id="6" name="Text 2"/>
          <p:cNvSpPr/>
          <p:nvPr/>
        </p:nvSpPr>
        <p:spPr>
          <a:xfrm>
            <a:off x="2852499" y="4420314"/>
            <a:ext cx="8925282" cy="3194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15"/>
              </a:lnSpc>
              <a:buNone/>
            </a:pPr>
            <a:endParaRPr lang="en-US" sz="1572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85180C-557B-6652-45DA-470E0C949886}"/>
              </a:ext>
            </a:extLst>
          </p:cNvPr>
          <p:cNvSpPr txBox="1"/>
          <p:nvPr/>
        </p:nvSpPr>
        <p:spPr>
          <a:xfrm>
            <a:off x="5486401" y="2495525"/>
            <a:ext cx="740779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/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50000"/>
            </a:srgbClr>
          </a:solidFill>
          <a:ln w="12263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5358289" y="489049"/>
            <a:ext cx="3953351" cy="6176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864"/>
              </a:lnSpc>
              <a:buNone/>
            </a:pPr>
            <a:r>
              <a:rPr lang="en-US" sz="8800" b="1" kern="0" spc="-78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Agenda</a:t>
            </a:r>
            <a:endParaRPr lang="en-US" sz="4800" dirty="0"/>
          </a:p>
        </p:txBody>
      </p:sp>
      <p:sp>
        <p:nvSpPr>
          <p:cNvPr id="5" name="Shape 2"/>
          <p:cNvSpPr/>
          <p:nvPr/>
        </p:nvSpPr>
        <p:spPr>
          <a:xfrm>
            <a:off x="7295436" y="1557457"/>
            <a:ext cx="39529" cy="6127552"/>
          </a:xfrm>
          <a:prstGeom prst="roundRect">
            <a:avLst>
              <a:gd name="adj" fmla="val 225032"/>
            </a:avLst>
          </a:prstGeom>
          <a:solidFill>
            <a:srgbClr val="E1A9EF"/>
          </a:solidFill>
          <a:ln/>
        </p:spPr>
        <p:txBody>
          <a:bodyPr/>
          <a:lstStyle/>
          <a:p>
            <a:endParaRPr lang="en-US" sz="2800"/>
          </a:p>
        </p:txBody>
      </p:sp>
      <p:sp>
        <p:nvSpPr>
          <p:cNvPr id="6" name="Shape 3"/>
          <p:cNvSpPr/>
          <p:nvPr/>
        </p:nvSpPr>
        <p:spPr>
          <a:xfrm>
            <a:off x="7537549" y="1914406"/>
            <a:ext cx="691753" cy="39529"/>
          </a:xfrm>
          <a:prstGeom prst="roundRect">
            <a:avLst>
              <a:gd name="adj" fmla="val 225032"/>
            </a:avLst>
          </a:prstGeom>
          <a:solidFill>
            <a:srgbClr val="E1A9EF"/>
          </a:solidFill>
          <a:ln/>
        </p:spPr>
        <p:txBody>
          <a:bodyPr/>
          <a:lstStyle/>
          <a:p>
            <a:endParaRPr lang="en-US" sz="2800"/>
          </a:p>
        </p:txBody>
      </p:sp>
      <p:sp>
        <p:nvSpPr>
          <p:cNvPr id="7" name="Shape 4"/>
          <p:cNvSpPr/>
          <p:nvPr/>
        </p:nvSpPr>
        <p:spPr>
          <a:xfrm>
            <a:off x="7092851" y="1711881"/>
            <a:ext cx="444698" cy="444698"/>
          </a:xfrm>
          <a:prstGeom prst="roundRect">
            <a:avLst>
              <a:gd name="adj" fmla="val 20003"/>
            </a:avLst>
          </a:prstGeom>
          <a:solidFill>
            <a:srgbClr val="F0D4F7"/>
          </a:solidFill>
          <a:ln w="12263">
            <a:solidFill>
              <a:srgbClr val="E1A9EF"/>
            </a:solidFill>
            <a:prstDash val="solid"/>
          </a:ln>
        </p:spPr>
        <p:txBody>
          <a:bodyPr/>
          <a:lstStyle/>
          <a:p>
            <a:endParaRPr lang="en-US" sz="2800"/>
          </a:p>
        </p:txBody>
      </p:sp>
      <p:sp>
        <p:nvSpPr>
          <p:cNvPr id="8" name="Text 5"/>
          <p:cNvSpPr/>
          <p:nvPr/>
        </p:nvSpPr>
        <p:spPr>
          <a:xfrm>
            <a:off x="7234297" y="1748909"/>
            <a:ext cx="161806" cy="3705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8"/>
              </a:lnSpc>
              <a:buNone/>
            </a:pPr>
            <a:r>
              <a:rPr lang="en-US" sz="3200" b="1" kern="0" spc="-47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3200" dirty="0"/>
          </a:p>
        </p:txBody>
      </p:sp>
      <p:sp>
        <p:nvSpPr>
          <p:cNvPr id="9" name="Text 6"/>
          <p:cNvSpPr/>
          <p:nvPr/>
        </p:nvSpPr>
        <p:spPr>
          <a:xfrm>
            <a:off x="8402360" y="1755100"/>
            <a:ext cx="1976676" cy="3087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2"/>
              </a:lnSpc>
              <a:buNone/>
            </a:pPr>
            <a:r>
              <a:rPr lang="en-US" sz="2800" b="1" kern="0" spc="-3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Problem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8402360" y="2182416"/>
            <a:ext cx="3331369" cy="3162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90"/>
              </a:lnSpc>
              <a:buNone/>
            </a:pPr>
            <a:r>
              <a:rPr lang="en-US" sz="200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problem definition to our system</a:t>
            </a:r>
            <a:endParaRPr lang="en-US" sz="2000" dirty="0"/>
          </a:p>
        </p:txBody>
      </p:sp>
      <p:sp>
        <p:nvSpPr>
          <p:cNvPr id="11" name="Shape 8"/>
          <p:cNvSpPr/>
          <p:nvPr/>
        </p:nvSpPr>
        <p:spPr>
          <a:xfrm>
            <a:off x="6401098" y="2902625"/>
            <a:ext cx="691753" cy="39529"/>
          </a:xfrm>
          <a:prstGeom prst="roundRect">
            <a:avLst>
              <a:gd name="adj" fmla="val 225032"/>
            </a:avLst>
          </a:prstGeom>
          <a:solidFill>
            <a:srgbClr val="E1A9EF"/>
          </a:solidFill>
          <a:ln/>
        </p:spPr>
        <p:txBody>
          <a:bodyPr/>
          <a:lstStyle/>
          <a:p>
            <a:endParaRPr lang="en-US" sz="2800"/>
          </a:p>
        </p:txBody>
      </p:sp>
      <p:sp>
        <p:nvSpPr>
          <p:cNvPr id="12" name="Shape 9"/>
          <p:cNvSpPr/>
          <p:nvPr/>
        </p:nvSpPr>
        <p:spPr>
          <a:xfrm>
            <a:off x="7092851" y="2700099"/>
            <a:ext cx="444698" cy="444698"/>
          </a:xfrm>
          <a:prstGeom prst="roundRect">
            <a:avLst>
              <a:gd name="adj" fmla="val 20003"/>
            </a:avLst>
          </a:prstGeom>
          <a:solidFill>
            <a:srgbClr val="F0D4F7"/>
          </a:solidFill>
          <a:ln w="12263">
            <a:solidFill>
              <a:srgbClr val="E1A9EF"/>
            </a:solidFill>
            <a:prstDash val="solid"/>
          </a:ln>
        </p:spPr>
        <p:txBody>
          <a:bodyPr/>
          <a:lstStyle/>
          <a:p>
            <a:endParaRPr lang="en-US" sz="2800"/>
          </a:p>
        </p:txBody>
      </p:sp>
      <p:sp>
        <p:nvSpPr>
          <p:cNvPr id="13" name="Text 10"/>
          <p:cNvSpPr/>
          <p:nvPr/>
        </p:nvSpPr>
        <p:spPr>
          <a:xfrm>
            <a:off x="7234297" y="2737128"/>
            <a:ext cx="161806" cy="3705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8"/>
              </a:lnSpc>
              <a:buNone/>
            </a:pPr>
            <a:r>
              <a:rPr lang="en-US" sz="3200" b="1" kern="0" spc="-47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3200" dirty="0"/>
          </a:p>
        </p:txBody>
      </p:sp>
      <p:sp>
        <p:nvSpPr>
          <p:cNvPr id="14" name="Text 11"/>
          <p:cNvSpPr/>
          <p:nvPr/>
        </p:nvSpPr>
        <p:spPr>
          <a:xfrm>
            <a:off x="4251365" y="2743319"/>
            <a:ext cx="1976676" cy="3087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432"/>
              </a:lnSpc>
              <a:buNone/>
            </a:pPr>
            <a:r>
              <a:rPr lang="en-US" sz="2800" b="1" kern="0" spc="-3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Objective</a:t>
            </a:r>
            <a:endParaRPr lang="en-US" sz="2800" dirty="0"/>
          </a:p>
        </p:txBody>
      </p:sp>
      <p:sp>
        <p:nvSpPr>
          <p:cNvPr id="15" name="Text 12"/>
          <p:cNvSpPr/>
          <p:nvPr/>
        </p:nvSpPr>
        <p:spPr>
          <a:xfrm>
            <a:off x="2896672" y="3170634"/>
            <a:ext cx="3331369" cy="6324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490"/>
              </a:lnSpc>
              <a:buNone/>
            </a:pPr>
            <a:r>
              <a:rPr lang="en-US" sz="200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objective of the system and how it improves efficiency</a:t>
            </a:r>
            <a:endParaRPr lang="en-US" sz="2000" dirty="0"/>
          </a:p>
        </p:txBody>
      </p:sp>
      <p:sp>
        <p:nvSpPr>
          <p:cNvPr id="16" name="Shape 13"/>
          <p:cNvSpPr/>
          <p:nvPr/>
        </p:nvSpPr>
        <p:spPr>
          <a:xfrm>
            <a:off x="7537549" y="3792022"/>
            <a:ext cx="691753" cy="39529"/>
          </a:xfrm>
          <a:prstGeom prst="roundRect">
            <a:avLst>
              <a:gd name="adj" fmla="val 225032"/>
            </a:avLst>
          </a:prstGeom>
          <a:solidFill>
            <a:srgbClr val="E1A9EF"/>
          </a:solidFill>
          <a:ln/>
        </p:spPr>
        <p:txBody>
          <a:bodyPr/>
          <a:lstStyle/>
          <a:p>
            <a:endParaRPr lang="en-US" sz="2800"/>
          </a:p>
        </p:txBody>
      </p:sp>
      <p:sp>
        <p:nvSpPr>
          <p:cNvPr id="17" name="Shape 14"/>
          <p:cNvSpPr/>
          <p:nvPr/>
        </p:nvSpPr>
        <p:spPr>
          <a:xfrm>
            <a:off x="7092851" y="3589496"/>
            <a:ext cx="444698" cy="444698"/>
          </a:xfrm>
          <a:prstGeom prst="roundRect">
            <a:avLst>
              <a:gd name="adj" fmla="val 20003"/>
            </a:avLst>
          </a:prstGeom>
          <a:solidFill>
            <a:srgbClr val="F0D4F7"/>
          </a:solidFill>
          <a:ln w="12263">
            <a:solidFill>
              <a:srgbClr val="E1A9EF"/>
            </a:solidFill>
            <a:prstDash val="solid"/>
          </a:ln>
        </p:spPr>
        <p:txBody>
          <a:bodyPr/>
          <a:lstStyle/>
          <a:p>
            <a:endParaRPr lang="en-US" sz="2800"/>
          </a:p>
        </p:txBody>
      </p:sp>
      <p:sp>
        <p:nvSpPr>
          <p:cNvPr id="18" name="Text 15"/>
          <p:cNvSpPr/>
          <p:nvPr/>
        </p:nvSpPr>
        <p:spPr>
          <a:xfrm>
            <a:off x="7234297" y="3626525"/>
            <a:ext cx="161806" cy="3705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8"/>
              </a:lnSpc>
              <a:buNone/>
            </a:pPr>
            <a:r>
              <a:rPr lang="en-US" sz="3200" b="1" kern="0" spc="-47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3200" dirty="0"/>
          </a:p>
        </p:txBody>
      </p:sp>
      <p:sp>
        <p:nvSpPr>
          <p:cNvPr id="19" name="Text 16"/>
          <p:cNvSpPr/>
          <p:nvPr/>
        </p:nvSpPr>
        <p:spPr>
          <a:xfrm>
            <a:off x="8402360" y="3632716"/>
            <a:ext cx="1983700" cy="3087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2"/>
              </a:lnSpc>
              <a:buNone/>
            </a:pPr>
            <a:r>
              <a:rPr lang="en-US" sz="2800" b="1" kern="0" spc="-3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Data Preprocessing</a:t>
            </a:r>
            <a:endParaRPr lang="en-US" sz="2800" dirty="0"/>
          </a:p>
        </p:txBody>
      </p:sp>
      <p:sp>
        <p:nvSpPr>
          <p:cNvPr id="20" name="Text 17"/>
          <p:cNvSpPr/>
          <p:nvPr/>
        </p:nvSpPr>
        <p:spPr>
          <a:xfrm>
            <a:off x="8402360" y="4060031"/>
            <a:ext cx="3331369" cy="6324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90"/>
              </a:lnSpc>
              <a:buNone/>
            </a:pPr>
            <a:r>
              <a:rPr lang="en-US" sz="200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preprocessing and collection techniques used in the system</a:t>
            </a:r>
            <a:endParaRPr lang="en-US" sz="2000" dirty="0"/>
          </a:p>
        </p:txBody>
      </p:sp>
      <p:sp>
        <p:nvSpPr>
          <p:cNvPr id="21" name="Shape 18"/>
          <p:cNvSpPr/>
          <p:nvPr/>
        </p:nvSpPr>
        <p:spPr>
          <a:xfrm>
            <a:off x="6401098" y="4681538"/>
            <a:ext cx="691753" cy="39529"/>
          </a:xfrm>
          <a:prstGeom prst="roundRect">
            <a:avLst>
              <a:gd name="adj" fmla="val 225032"/>
            </a:avLst>
          </a:prstGeom>
          <a:solidFill>
            <a:srgbClr val="E1A9EF"/>
          </a:solidFill>
          <a:ln/>
        </p:spPr>
        <p:txBody>
          <a:bodyPr/>
          <a:lstStyle/>
          <a:p>
            <a:endParaRPr lang="en-US" sz="2800"/>
          </a:p>
        </p:txBody>
      </p:sp>
      <p:sp>
        <p:nvSpPr>
          <p:cNvPr id="22" name="Shape 19"/>
          <p:cNvSpPr/>
          <p:nvPr/>
        </p:nvSpPr>
        <p:spPr>
          <a:xfrm>
            <a:off x="7092851" y="4479012"/>
            <a:ext cx="444698" cy="444698"/>
          </a:xfrm>
          <a:prstGeom prst="roundRect">
            <a:avLst>
              <a:gd name="adj" fmla="val 20003"/>
            </a:avLst>
          </a:prstGeom>
          <a:solidFill>
            <a:srgbClr val="F0D4F7"/>
          </a:solidFill>
          <a:ln w="12263">
            <a:solidFill>
              <a:srgbClr val="E1A9EF"/>
            </a:solidFill>
            <a:prstDash val="solid"/>
          </a:ln>
        </p:spPr>
        <p:txBody>
          <a:bodyPr/>
          <a:lstStyle/>
          <a:p>
            <a:endParaRPr lang="en-US" sz="2800"/>
          </a:p>
        </p:txBody>
      </p:sp>
      <p:sp>
        <p:nvSpPr>
          <p:cNvPr id="23" name="Text 20"/>
          <p:cNvSpPr/>
          <p:nvPr/>
        </p:nvSpPr>
        <p:spPr>
          <a:xfrm>
            <a:off x="7234297" y="4516041"/>
            <a:ext cx="161806" cy="3705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8"/>
              </a:lnSpc>
              <a:buNone/>
            </a:pPr>
            <a:r>
              <a:rPr lang="en-US" sz="3200" b="1" kern="0" spc="-47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4</a:t>
            </a:r>
            <a:endParaRPr lang="en-US" sz="3200" dirty="0"/>
          </a:p>
        </p:txBody>
      </p:sp>
      <p:sp>
        <p:nvSpPr>
          <p:cNvPr id="24" name="Text 21"/>
          <p:cNvSpPr/>
          <p:nvPr/>
        </p:nvSpPr>
        <p:spPr>
          <a:xfrm>
            <a:off x="4251365" y="4522232"/>
            <a:ext cx="1976676" cy="3087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432"/>
              </a:lnSpc>
              <a:buNone/>
            </a:pPr>
            <a:r>
              <a:rPr lang="en-US" sz="2800" b="1" kern="0" spc="-3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Modeling</a:t>
            </a:r>
            <a:endParaRPr lang="en-US" sz="2800" dirty="0"/>
          </a:p>
        </p:txBody>
      </p:sp>
      <p:sp>
        <p:nvSpPr>
          <p:cNvPr id="25" name="Text 22"/>
          <p:cNvSpPr/>
          <p:nvPr/>
        </p:nvSpPr>
        <p:spPr>
          <a:xfrm>
            <a:off x="2896672" y="4949547"/>
            <a:ext cx="3331369" cy="6324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490"/>
              </a:lnSpc>
              <a:buNone/>
            </a:pPr>
            <a:r>
              <a:rPr lang="en-US" sz="200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Modeling techniques used to develop the system</a:t>
            </a:r>
            <a:endParaRPr lang="en-US" sz="2000" dirty="0"/>
          </a:p>
        </p:txBody>
      </p:sp>
      <p:sp>
        <p:nvSpPr>
          <p:cNvPr id="26" name="Shape 23"/>
          <p:cNvSpPr/>
          <p:nvPr/>
        </p:nvSpPr>
        <p:spPr>
          <a:xfrm>
            <a:off x="7537549" y="5571053"/>
            <a:ext cx="691753" cy="39529"/>
          </a:xfrm>
          <a:prstGeom prst="roundRect">
            <a:avLst>
              <a:gd name="adj" fmla="val 225032"/>
            </a:avLst>
          </a:prstGeom>
          <a:solidFill>
            <a:srgbClr val="E1A9EF"/>
          </a:solidFill>
          <a:ln/>
        </p:spPr>
        <p:txBody>
          <a:bodyPr/>
          <a:lstStyle/>
          <a:p>
            <a:endParaRPr lang="en-US" sz="2800"/>
          </a:p>
        </p:txBody>
      </p:sp>
      <p:sp>
        <p:nvSpPr>
          <p:cNvPr id="27" name="Shape 24"/>
          <p:cNvSpPr/>
          <p:nvPr/>
        </p:nvSpPr>
        <p:spPr>
          <a:xfrm>
            <a:off x="7092851" y="5368528"/>
            <a:ext cx="444698" cy="444698"/>
          </a:xfrm>
          <a:prstGeom prst="roundRect">
            <a:avLst>
              <a:gd name="adj" fmla="val 20003"/>
            </a:avLst>
          </a:prstGeom>
          <a:solidFill>
            <a:srgbClr val="F0D4F7"/>
          </a:solidFill>
          <a:ln w="12263">
            <a:solidFill>
              <a:srgbClr val="E1A9EF"/>
            </a:solidFill>
            <a:prstDash val="solid"/>
          </a:ln>
        </p:spPr>
        <p:txBody>
          <a:bodyPr/>
          <a:lstStyle/>
          <a:p>
            <a:endParaRPr lang="en-US" sz="2800"/>
          </a:p>
        </p:txBody>
      </p:sp>
      <p:sp>
        <p:nvSpPr>
          <p:cNvPr id="28" name="Text 25"/>
          <p:cNvSpPr/>
          <p:nvPr/>
        </p:nvSpPr>
        <p:spPr>
          <a:xfrm>
            <a:off x="7234297" y="5405557"/>
            <a:ext cx="161806" cy="3705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8"/>
              </a:lnSpc>
              <a:buNone/>
            </a:pPr>
            <a:r>
              <a:rPr lang="en-US" sz="3200" b="1" kern="0" spc="-47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5</a:t>
            </a:r>
            <a:endParaRPr lang="en-US" sz="3200" dirty="0"/>
          </a:p>
        </p:txBody>
      </p:sp>
      <p:sp>
        <p:nvSpPr>
          <p:cNvPr id="29" name="Text 26"/>
          <p:cNvSpPr/>
          <p:nvPr/>
        </p:nvSpPr>
        <p:spPr>
          <a:xfrm>
            <a:off x="8402360" y="5411748"/>
            <a:ext cx="1976676" cy="3087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2"/>
              </a:lnSpc>
              <a:buNone/>
            </a:pPr>
            <a:r>
              <a:rPr lang="en-US" sz="2800" b="1" kern="0" spc="-3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Web Application</a:t>
            </a:r>
            <a:endParaRPr lang="en-US" sz="2800" dirty="0"/>
          </a:p>
        </p:txBody>
      </p:sp>
      <p:sp>
        <p:nvSpPr>
          <p:cNvPr id="30" name="Text 27"/>
          <p:cNvSpPr/>
          <p:nvPr/>
        </p:nvSpPr>
        <p:spPr>
          <a:xfrm>
            <a:off x="8402360" y="5839063"/>
            <a:ext cx="3331369" cy="6324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90"/>
              </a:lnSpc>
              <a:buNone/>
            </a:pPr>
            <a:r>
              <a:rPr lang="en-US" sz="200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deployed our model as a user-friendly web application for easy access</a:t>
            </a:r>
            <a:endParaRPr lang="en-US" sz="2000" dirty="0"/>
          </a:p>
        </p:txBody>
      </p:sp>
      <p:sp>
        <p:nvSpPr>
          <p:cNvPr id="31" name="Shape 28"/>
          <p:cNvSpPr/>
          <p:nvPr/>
        </p:nvSpPr>
        <p:spPr>
          <a:xfrm>
            <a:off x="6401098" y="6460569"/>
            <a:ext cx="691753" cy="39529"/>
          </a:xfrm>
          <a:prstGeom prst="roundRect">
            <a:avLst>
              <a:gd name="adj" fmla="val 225032"/>
            </a:avLst>
          </a:prstGeom>
          <a:solidFill>
            <a:srgbClr val="E1A9EF"/>
          </a:solidFill>
          <a:ln/>
        </p:spPr>
        <p:txBody>
          <a:bodyPr/>
          <a:lstStyle/>
          <a:p>
            <a:endParaRPr lang="en-US" sz="2800"/>
          </a:p>
        </p:txBody>
      </p:sp>
      <p:sp>
        <p:nvSpPr>
          <p:cNvPr id="32" name="Shape 29"/>
          <p:cNvSpPr/>
          <p:nvPr/>
        </p:nvSpPr>
        <p:spPr>
          <a:xfrm>
            <a:off x="7092851" y="6258044"/>
            <a:ext cx="444698" cy="444698"/>
          </a:xfrm>
          <a:prstGeom prst="roundRect">
            <a:avLst>
              <a:gd name="adj" fmla="val 20003"/>
            </a:avLst>
          </a:prstGeom>
          <a:solidFill>
            <a:srgbClr val="F0D4F7"/>
          </a:solidFill>
          <a:ln w="12263">
            <a:solidFill>
              <a:srgbClr val="E1A9EF"/>
            </a:solidFill>
            <a:prstDash val="solid"/>
          </a:ln>
        </p:spPr>
        <p:txBody>
          <a:bodyPr/>
          <a:lstStyle/>
          <a:p>
            <a:endParaRPr lang="en-US" sz="2800"/>
          </a:p>
        </p:txBody>
      </p:sp>
      <p:sp>
        <p:nvSpPr>
          <p:cNvPr id="33" name="Text 30"/>
          <p:cNvSpPr/>
          <p:nvPr/>
        </p:nvSpPr>
        <p:spPr>
          <a:xfrm>
            <a:off x="7234297" y="6295073"/>
            <a:ext cx="161806" cy="3705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8"/>
              </a:lnSpc>
              <a:buNone/>
            </a:pPr>
            <a:r>
              <a:rPr lang="en-US" sz="3200" b="1" kern="0" spc="-47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6</a:t>
            </a:r>
            <a:endParaRPr lang="en-US" sz="3200" dirty="0"/>
          </a:p>
        </p:txBody>
      </p:sp>
      <p:sp>
        <p:nvSpPr>
          <p:cNvPr id="34" name="Text 31"/>
          <p:cNvSpPr/>
          <p:nvPr/>
        </p:nvSpPr>
        <p:spPr>
          <a:xfrm>
            <a:off x="4251365" y="6301264"/>
            <a:ext cx="1976676" cy="3087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432"/>
              </a:lnSpc>
              <a:buNone/>
            </a:pPr>
            <a:r>
              <a:rPr lang="en-US" sz="2800" b="1" kern="0" spc="-3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Conclusion</a:t>
            </a:r>
            <a:endParaRPr lang="en-US" sz="2800" dirty="0"/>
          </a:p>
        </p:txBody>
      </p:sp>
      <p:sp>
        <p:nvSpPr>
          <p:cNvPr id="35" name="Text 32"/>
          <p:cNvSpPr/>
          <p:nvPr/>
        </p:nvSpPr>
        <p:spPr>
          <a:xfrm>
            <a:off x="2896672" y="6728579"/>
            <a:ext cx="3331369" cy="3162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490"/>
              </a:lnSpc>
              <a:buNone/>
            </a:pPr>
            <a:r>
              <a:rPr lang="en-US" sz="200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Conclusion and future work</a:t>
            </a: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6" name="Text 2"/>
          <p:cNvSpPr/>
          <p:nvPr/>
        </p:nvSpPr>
        <p:spPr>
          <a:xfrm>
            <a:off x="4490257" y="80579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5000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Problem Definition</a:t>
            </a:r>
            <a:endParaRPr lang="en-US" sz="5000" dirty="0"/>
          </a:p>
        </p:txBody>
      </p:sp>
      <p:sp>
        <p:nvSpPr>
          <p:cNvPr id="7" name="Text 3"/>
          <p:cNvSpPr/>
          <p:nvPr/>
        </p:nvSpPr>
        <p:spPr>
          <a:xfrm>
            <a:off x="979645" y="2148211"/>
            <a:ext cx="11465115" cy="8283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8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Traditional attendance systems are time-consuming </a:t>
            </a:r>
          </a:p>
          <a:p>
            <a:pPr algn="l">
              <a:lnSpc>
                <a:spcPts val="2799"/>
              </a:lnSpc>
              <a:buSzPct val="100000"/>
            </a:pPr>
            <a:r>
              <a:rPr lang="en-US" sz="28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  and prone to errors.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979645" y="3402772"/>
            <a:ext cx="1054922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8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process of taking attendance manually </a:t>
            </a:r>
          </a:p>
          <a:p>
            <a:pPr algn="l">
              <a:lnSpc>
                <a:spcPts val="2799"/>
              </a:lnSpc>
              <a:buSzPct val="100000"/>
            </a:pPr>
            <a:r>
              <a:rPr lang="en-US" sz="28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  can lead to inaccuracies</a:t>
            </a:r>
            <a:r>
              <a:rPr lang="en-US" sz="32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3200" dirty="0"/>
          </a:p>
        </p:txBody>
      </p:sp>
      <p:sp>
        <p:nvSpPr>
          <p:cNvPr id="9" name="Text 5"/>
          <p:cNvSpPr/>
          <p:nvPr/>
        </p:nvSpPr>
        <p:spPr>
          <a:xfrm>
            <a:off x="979645" y="4843640"/>
            <a:ext cx="716941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8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Manual attendance systems can be difficult to manage and track.</a:t>
            </a:r>
            <a:endParaRPr lang="en-US" sz="28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1175" y="2714092"/>
            <a:ext cx="6389225" cy="482136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045500" y="149518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6600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Objective</a:t>
            </a:r>
            <a:endParaRPr lang="en-US" sz="6600" dirty="0"/>
          </a:p>
        </p:txBody>
      </p:sp>
      <p:sp>
        <p:nvSpPr>
          <p:cNvPr id="6" name="Text 2"/>
          <p:cNvSpPr/>
          <p:nvPr/>
        </p:nvSpPr>
        <p:spPr>
          <a:xfrm>
            <a:off x="5902999" y="3329331"/>
            <a:ext cx="83108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28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goal is to develop a fully automated attendance system that eliminates the need for manual tracking, improving efficiency and reducing administrative burden.</a:t>
            </a:r>
            <a:endParaRPr lang="en-US"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1575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0527" y="0"/>
            <a:ext cx="4629873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9476" y="644703"/>
            <a:ext cx="796206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5000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Data Collection and Preprocessing</a:t>
            </a:r>
            <a:endParaRPr lang="en-US" sz="5000" dirty="0"/>
          </a:p>
        </p:txBody>
      </p:sp>
      <p:sp>
        <p:nvSpPr>
          <p:cNvPr id="6" name="Shape 2"/>
          <p:cNvSpPr/>
          <p:nvPr/>
        </p:nvSpPr>
        <p:spPr>
          <a:xfrm>
            <a:off x="833199" y="219663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  <p:txBody>
          <a:bodyPr/>
          <a:lstStyle/>
          <a:p>
            <a:endParaRPr lang="en-US" sz="2800"/>
          </a:p>
        </p:txBody>
      </p:sp>
      <p:sp>
        <p:nvSpPr>
          <p:cNvPr id="7" name="Text 3"/>
          <p:cNvSpPr/>
          <p:nvPr/>
        </p:nvSpPr>
        <p:spPr>
          <a:xfrm>
            <a:off x="991195" y="2238310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3600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3600" dirty="0"/>
          </a:p>
        </p:txBody>
      </p:sp>
      <p:sp>
        <p:nvSpPr>
          <p:cNvPr id="8" name="Text 4"/>
          <p:cNvSpPr/>
          <p:nvPr/>
        </p:nvSpPr>
        <p:spPr>
          <a:xfrm>
            <a:off x="1555313" y="2272957"/>
            <a:ext cx="246661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3200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Face Image Collection</a:t>
            </a:r>
            <a:endParaRPr lang="en-US" sz="3200" dirty="0"/>
          </a:p>
        </p:txBody>
      </p:sp>
      <p:sp>
        <p:nvSpPr>
          <p:cNvPr id="9" name="Text 5"/>
          <p:cNvSpPr/>
          <p:nvPr/>
        </p:nvSpPr>
        <p:spPr>
          <a:xfrm>
            <a:off x="1555313" y="2753374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Gather a diverse dataset of facial images to train the model and improve recognition performance.</a:t>
            </a:r>
          </a:p>
          <a:p>
            <a:pPr marL="0" indent="0">
              <a:lnSpc>
                <a:spcPts val="2799"/>
              </a:lnSpc>
              <a:buNone/>
            </a:pPr>
            <a:endParaRPr lang="en-US" sz="2400" kern="0" spc="-35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2400" dirty="0"/>
          </a:p>
        </p:txBody>
      </p:sp>
      <p:sp>
        <p:nvSpPr>
          <p:cNvPr id="10" name="Shape 6"/>
          <p:cNvSpPr/>
          <p:nvPr/>
        </p:nvSpPr>
        <p:spPr>
          <a:xfrm>
            <a:off x="5597485" y="219663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  <p:txBody>
          <a:bodyPr/>
          <a:lstStyle/>
          <a:p>
            <a:endParaRPr lang="en-US" sz="2800"/>
          </a:p>
        </p:txBody>
      </p:sp>
      <p:sp>
        <p:nvSpPr>
          <p:cNvPr id="11" name="Text 7"/>
          <p:cNvSpPr/>
          <p:nvPr/>
        </p:nvSpPr>
        <p:spPr>
          <a:xfrm>
            <a:off x="5755481" y="2238310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3600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3600" dirty="0"/>
          </a:p>
        </p:txBody>
      </p:sp>
      <p:sp>
        <p:nvSpPr>
          <p:cNvPr id="12" name="Text 8"/>
          <p:cNvSpPr/>
          <p:nvPr/>
        </p:nvSpPr>
        <p:spPr>
          <a:xfrm>
            <a:off x="6319599" y="227295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3200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Data Annotation</a:t>
            </a:r>
            <a:endParaRPr lang="en-US" sz="3200" dirty="0"/>
          </a:p>
        </p:txBody>
      </p:sp>
      <p:sp>
        <p:nvSpPr>
          <p:cNvPr id="13" name="Text 9"/>
          <p:cNvSpPr/>
          <p:nvPr/>
        </p:nvSpPr>
        <p:spPr>
          <a:xfrm>
            <a:off x="6319599" y="2753374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Manually label the collected data to provide ground truth information for training the face recognition model.</a:t>
            </a:r>
            <a:endParaRPr lang="en-US" sz="2400" dirty="0"/>
          </a:p>
        </p:txBody>
      </p:sp>
      <p:sp>
        <p:nvSpPr>
          <p:cNvPr id="14" name="Shape 10"/>
          <p:cNvSpPr/>
          <p:nvPr/>
        </p:nvSpPr>
        <p:spPr>
          <a:xfrm>
            <a:off x="725244" y="495001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  <p:txBody>
          <a:bodyPr/>
          <a:lstStyle/>
          <a:p>
            <a:endParaRPr lang="en-US" sz="2800"/>
          </a:p>
        </p:txBody>
      </p:sp>
      <p:sp>
        <p:nvSpPr>
          <p:cNvPr id="15" name="Text 11"/>
          <p:cNvSpPr/>
          <p:nvPr/>
        </p:nvSpPr>
        <p:spPr>
          <a:xfrm>
            <a:off x="883240" y="4991684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3600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3600" dirty="0"/>
          </a:p>
        </p:txBody>
      </p:sp>
      <p:sp>
        <p:nvSpPr>
          <p:cNvPr id="16" name="Text 12"/>
          <p:cNvSpPr/>
          <p:nvPr/>
        </p:nvSpPr>
        <p:spPr>
          <a:xfrm>
            <a:off x="1480174" y="4991684"/>
            <a:ext cx="237101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3200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Video Preprocessing</a:t>
            </a:r>
            <a:endParaRPr lang="en-US" sz="3200" dirty="0"/>
          </a:p>
        </p:txBody>
      </p:sp>
      <p:sp>
        <p:nvSpPr>
          <p:cNvPr id="17" name="Text 13"/>
          <p:cNvSpPr/>
          <p:nvPr/>
        </p:nvSpPr>
        <p:spPr>
          <a:xfrm>
            <a:off x="1447358" y="5506748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Preprocess videos by dividing each into 5 frames 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2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 further analysis and feature extraction.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4489705" y="791408"/>
            <a:ext cx="452449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6000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Model Architecture</a:t>
            </a:r>
            <a:endParaRPr lang="en-US" sz="6000" dirty="0"/>
          </a:p>
        </p:txBody>
      </p:sp>
      <p:sp>
        <p:nvSpPr>
          <p:cNvPr id="5" name="Text 2"/>
          <p:cNvSpPr/>
          <p:nvPr/>
        </p:nvSpPr>
        <p:spPr>
          <a:xfrm>
            <a:off x="1037035" y="1973331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32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face recognition model based on a modified ResNet architecture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1037035" y="2535793"/>
            <a:ext cx="1309565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32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29 convolutional layers adapted from ResNet-34, with layer reduction and halved filter counts for performance optimization</a:t>
            </a:r>
            <a:endParaRPr lang="en-US" sz="3200" dirty="0"/>
          </a:p>
        </p:txBody>
      </p:sp>
      <p:sp>
        <p:nvSpPr>
          <p:cNvPr id="7" name="Text 4"/>
          <p:cNvSpPr/>
          <p:nvPr/>
        </p:nvSpPr>
        <p:spPr>
          <a:xfrm>
            <a:off x="1037034" y="3406294"/>
            <a:ext cx="12447471" cy="6152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just">
              <a:lnSpc>
                <a:spcPts val="2799"/>
              </a:lnSpc>
              <a:buSzPct val="100000"/>
              <a:buChar char="•"/>
            </a:pPr>
            <a:r>
              <a:rPr lang="en-US" sz="32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Derived from the paper "Deep Residual Learning for  Image Recognition</a:t>
            </a:r>
          </a:p>
          <a:p>
            <a:pPr algn="just">
              <a:lnSpc>
                <a:spcPts val="2799"/>
              </a:lnSpc>
              <a:buSzPct val="100000"/>
            </a:pPr>
            <a:r>
              <a:rPr lang="en-US" sz="32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  " by He, Zhang, Ren, and Sun</a:t>
            </a:r>
            <a:endParaRPr lang="en-US" sz="32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4017" y="4417099"/>
            <a:ext cx="9933503" cy="273057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348389" y="6921222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US" sz="2800" b="1" dirty="0"/>
          </a:p>
        </p:txBody>
      </p:sp>
      <p:sp>
        <p:nvSpPr>
          <p:cNvPr id="25" name="Shape 2">
            <a:extLst>
              <a:ext uri="{FF2B5EF4-FFF2-40B4-BE49-F238E27FC236}">
                <a16:creationId xmlns:a16="http://schemas.microsoft.com/office/drawing/2014/main" id="{CAC30D5D-CCB6-81DE-F6A5-356289FD08EB}"/>
              </a:ext>
            </a:extLst>
          </p:cNvPr>
          <p:cNvSpPr/>
          <p:nvPr/>
        </p:nvSpPr>
        <p:spPr>
          <a:xfrm>
            <a:off x="9390735" y="2074126"/>
            <a:ext cx="631813" cy="630875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  <p:txBody>
          <a:bodyPr/>
          <a:lstStyle/>
          <a:p>
            <a:endParaRPr lang="en-US" sz="4000"/>
          </a:p>
        </p:txBody>
      </p:sp>
      <p:sp>
        <p:nvSpPr>
          <p:cNvPr id="24" name="Shape 2">
            <a:extLst>
              <a:ext uri="{FF2B5EF4-FFF2-40B4-BE49-F238E27FC236}">
                <a16:creationId xmlns:a16="http://schemas.microsoft.com/office/drawing/2014/main" id="{05DDC38B-4D17-7B19-A1E7-5271F68BCD25}"/>
              </a:ext>
            </a:extLst>
          </p:cNvPr>
          <p:cNvSpPr/>
          <p:nvPr/>
        </p:nvSpPr>
        <p:spPr>
          <a:xfrm>
            <a:off x="480169" y="2074127"/>
            <a:ext cx="631813" cy="630875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  <p:txBody>
          <a:bodyPr/>
          <a:lstStyle/>
          <a:p>
            <a:endParaRPr lang="en-US" sz="4000"/>
          </a:p>
        </p:txBody>
      </p:sp>
      <p:sp>
        <p:nvSpPr>
          <p:cNvPr id="4" name="Text 1"/>
          <p:cNvSpPr/>
          <p:nvPr/>
        </p:nvSpPr>
        <p:spPr>
          <a:xfrm>
            <a:off x="5129709" y="79304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8000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Modeling</a:t>
            </a:r>
            <a:endParaRPr lang="en-US" sz="5400" dirty="0"/>
          </a:p>
        </p:txBody>
      </p:sp>
      <p:sp>
        <p:nvSpPr>
          <p:cNvPr id="5" name="Text 2"/>
          <p:cNvSpPr/>
          <p:nvPr/>
        </p:nvSpPr>
        <p:spPr>
          <a:xfrm>
            <a:off x="1192498" y="2204941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3600" b="1" kern="0" spc="-52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Face Detection</a:t>
            </a:r>
            <a:endParaRPr lang="en-US" sz="3600" dirty="0"/>
          </a:p>
        </p:txBody>
      </p:sp>
      <p:sp>
        <p:nvSpPr>
          <p:cNvPr id="6" name="Text 3"/>
          <p:cNvSpPr/>
          <p:nvPr/>
        </p:nvSpPr>
        <p:spPr>
          <a:xfrm>
            <a:off x="1192498" y="2843593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2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Detect faces in images or video frames to isolate the facial region for further processing using face detector model from dlib.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5238354" y="2180775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3600" b="1" kern="0" spc="-52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Feature Extraction</a:t>
            </a:r>
            <a:endParaRPr lang="en-US" sz="3600" dirty="0"/>
          </a:p>
        </p:txBody>
      </p:sp>
      <p:sp>
        <p:nvSpPr>
          <p:cNvPr id="8" name="Text 5"/>
          <p:cNvSpPr/>
          <p:nvPr/>
        </p:nvSpPr>
        <p:spPr>
          <a:xfrm>
            <a:off x="5238354" y="2885383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2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Extract unique facial features from the detected faces to create a reliable representation of each individual.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9978771" y="2180774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3600" b="1" kern="0" spc="-52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Face Recognition</a:t>
            </a:r>
            <a:endParaRPr lang="en-US" sz="3600" dirty="0"/>
          </a:p>
        </p:txBody>
      </p:sp>
      <p:sp>
        <p:nvSpPr>
          <p:cNvPr id="10" name="Text 7"/>
          <p:cNvSpPr/>
          <p:nvPr/>
        </p:nvSpPr>
        <p:spPr>
          <a:xfrm>
            <a:off x="9978771" y="2885383"/>
            <a:ext cx="294941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2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Match the extracted facial features with the pre-trained model to accurately identify individuals and record their attendance. </a:t>
            </a:r>
          </a:p>
          <a:p>
            <a:pPr marL="0" indent="0">
              <a:lnSpc>
                <a:spcPts val="2799"/>
              </a:lnSpc>
              <a:buNone/>
            </a:pPr>
            <a:endParaRPr lang="en-US" sz="2400" kern="0" spc="-35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2400" dirty="0"/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12CA0C49-9BC5-E53D-7DED-F36892041C27}"/>
              </a:ext>
            </a:extLst>
          </p:cNvPr>
          <p:cNvSpPr/>
          <p:nvPr/>
        </p:nvSpPr>
        <p:spPr>
          <a:xfrm>
            <a:off x="703083" y="2204941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4800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4800" dirty="0"/>
          </a:p>
        </p:txBody>
      </p:sp>
      <p:sp>
        <p:nvSpPr>
          <p:cNvPr id="14" name="Shape 2">
            <a:extLst>
              <a:ext uri="{FF2B5EF4-FFF2-40B4-BE49-F238E27FC236}">
                <a16:creationId xmlns:a16="http://schemas.microsoft.com/office/drawing/2014/main" id="{59240B3C-D2CB-D94D-8249-5DB841CAFEB9}"/>
              </a:ext>
            </a:extLst>
          </p:cNvPr>
          <p:cNvSpPr/>
          <p:nvPr/>
        </p:nvSpPr>
        <p:spPr>
          <a:xfrm>
            <a:off x="4651630" y="2074127"/>
            <a:ext cx="631813" cy="630875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  <p:txBody>
          <a:bodyPr/>
          <a:lstStyle/>
          <a:p>
            <a:endParaRPr lang="en-US" sz="4000"/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19175B88-CC15-4C61-D927-C68A028EE592}"/>
              </a:ext>
            </a:extLst>
          </p:cNvPr>
          <p:cNvSpPr/>
          <p:nvPr/>
        </p:nvSpPr>
        <p:spPr>
          <a:xfrm>
            <a:off x="4876309" y="2246731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4800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4800" dirty="0"/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B80DEE54-119A-C057-04B1-F474198BD414}"/>
              </a:ext>
            </a:extLst>
          </p:cNvPr>
          <p:cNvSpPr/>
          <p:nvPr/>
        </p:nvSpPr>
        <p:spPr>
          <a:xfrm>
            <a:off x="9614666" y="2246730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4800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</a:rPr>
              <a:t>3</a:t>
            </a:r>
            <a:endParaRPr lang="en-US" sz="4800" dirty="0"/>
          </a:p>
        </p:txBody>
      </p:sp>
      <p:pic>
        <p:nvPicPr>
          <p:cNvPr id="23" name="Image 1" descr="preencoded.png">
            <a:extLst>
              <a:ext uri="{FF2B5EF4-FFF2-40B4-BE49-F238E27FC236}">
                <a16:creationId xmlns:a16="http://schemas.microsoft.com/office/drawing/2014/main" id="{3B0F15B9-C59D-8ED1-E1A4-7B36A9138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239011" y="-161791"/>
            <a:ext cx="215238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1575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4223487" y="572681"/>
            <a:ext cx="452449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7200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Model Result </a:t>
            </a:r>
            <a:endParaRPr lang="en-US" sz="7200" dirty="0"/>
          </a:p>
        </p:txBody>
      </p:sp>
      <p:sp>
        <p:nvSpPr>
          <p:cNvPr id="6" name="Text 3"/>
          <p:cNvSpPr/>
          <p:nvPr/>
        </p:nvSpPr>
        <p:spPr>
          <a:xfrm>
            <a:off x="504600" y="1514082"/>
            <a:ext cx="1309565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Detected the no. of faces in the test image 22 as illustrated and recognizes 21 accurately.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When the person is not in the dataset , it recognized it as unknown </a:t>
            </a:r>
          </a:p>
        </p:txBody>
      </p:sp>
      <p:sp>
        <p:nvSpPr>
          <p:cNvPr id="9" name="Text 5"/>
          <p:cNvSpPr/>
          <p:nvPr/>
        </p:nvSpPr>
        <p:spPr>
          <a:xfrm>
            <a:off x="2348389" y="6921222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1" name="Picture 10" descr="A group of people sitting at tables&#10;&#10;Description automatically generated">
            <a:extLst>
              <a:ext uri="{FF2B5EF4-FFF2-40B4-BE49-F238E27FC236}">
                <a16:creationId xmlns:a16="http://schemas.microsoft.com/office/drawing/2014/main" id="{09A97564-0E88-FD43-D731-8DAF87CE2D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161"/>
          <a:stretch/>
        </p:blipFill>
        <p:spPr>
          <a:xfrm>
            <a:off x="240509" y="3467473"/>
            <a:ext cx="7965955" cy="4204763"/>
          </a:xfrm>
          <a:prstGeom prst="rect">
            <a:avLst/>
          </a:prstGeom>
        </p:spPr>
      </p:pic>
      <p:pic>
        <p:nvPicPr>
          <p:cNvPr id="13" name="Picture 12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45303DD9-15B9-AF6D-4F10-554B91EF74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1446" b="6148"/>
          <a:stretch/>
        </p:blipFill>
        <p:spPr>
          <a:xfrm>
            <a:off x="8667401" y="3467473"/>
            <a:ext cx="5268517" cy="421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69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20411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US" sz="2800"/>
          </a:p>
        </p:txBody>
      </p:sp>
      <p:sp>
        <p:nvSpPr>
          <p:cNvPr id="4" name="Text 1"/>
          <p:cNvSpPr/>
          <p:nvPr/>
        </p:nvSpPr>
        <p:spPr>
          <a:xfrm>
            <a:off x="4452699" y="50053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5400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Web Application</a:t>
            </a:r>
            <a:endParaRPr lang="en-US" sz="5400" dirty="0"/>
          </a:p>
        </p:txBody>
      </p:sp>
      <p:sp>
        <p:nvSpPr>
          <p:cNvPr id="5" name="Shape 2"/>
          <p:cNvSpPr/>
          <p:nvPr/>
        </p:nvSpPr>
        <p:spPr>
          <a:xfrm>
            <a:off x="589037" y="180994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  <p:txBody>
          <a:bodyPr/>
          <a:lstStyle/>
          <a:p>
            <a:endParaRPr lang="en-US" sz="2800"/>
          </a:p>
        </p:txBody>
      </p:sp>
      <p:sp>
        <p:nvSpPr>
          <p:cNvPr id="6" name="Text 3"/>
          <p:cNvSpPr/>
          <p:nvPr/>
        </p:nvSpPr>
        <p:spPr>
          <a:xfrm>
            <a:off x="747033" y="1851618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3600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3600" dirty="0"/>
          </a:p>
        </p:txBody>
      </p:sp>
      <p:sp>
        <p:nvSpPr>
          <p:cNvPr id="7" name="Text 4"/>
          <p:cNvSpPr/>
          <p:nvPr/>
        </p:nvSpPr>
        <p:spPr>
          <a:xfrm>
            <a:off x="1311151" y="188626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3200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Upload Images</a:t>
            </a:r>
            <a:endParaRPr lang="en-US" sz="3200" dirty="0"/>
          </a:p>
        </p:txBody>
      </p:sp>
      <p:sp>
        <p:nvSpPr>
          <p:cNvPr id="8" name="Text 5"/>
          <p:cNvSpPr/>
          <p:nvPr/>
        </p:nvSpPr>
        <p:spPr>
          <a:xfrm>
            <a:off x="1311151" y="2366682"/>
            <a:ext cx="3166876" cy="14876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Flask web application allows users to upload images for face recognition.</a:t>
            </a:r>
            <a:endParaRPr lang="en-US" sz="2400" dirty="0"/>
          </a:p>
        </p:txBody>
      </p:sp>
      <p:sp>
        <p:nvSpPr>
          <p:cNvPr id="9" name="Shape 6"/>
          <p:cNvSpPr/>
          <p:nvPr/>
        </p:nvSpPr>
        <p:spPr>
          <a:xfrm>
            <a:off x="4898130" y="183425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  <p:txBody>
          <a:bodyPr/>
          <a:lstStyle/>
          <a:p>
            <a:endParaRPr lang="en-US" sz="2800"/>
          </a:p>
        </p:txBody>
      </p:sp>
      <p:sp>
        <p:nvSpPr>
          <p:cNvPr id="10" name="Text 7"/>
          <p:cNvSpPr/>
          <p:nvPr/>
        </p:nvSpPr>
        <p:spPr>
          <a:xfrm>
            <a:off x="5056126" y="1875928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3600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3600" dirty="0"/>
          </a:p>
        </p:txBody>
      </p:sp>
      <p:sp>
        <p:nvSpPr>
          <p:cNvPr id="11" name="Text 8"/>
          <p:cNvSpPr/>
          <p:nvPr/>
        </p:nvSpPr>
        <p:spPr>
          <a:xfrm>
            <a:off x="5620244" y="191057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3200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Automatic Logging</a:t>
            </a:r>
            <a:endParaRPr lang="en-US" sz="3200" dirty="0"/>
          </a:p>
        </p:txBody>
      </p:sp>
      <p:sp>
        <p:nvSpPr>
          <p:cNvPr id="12" name="Text 9"/>
          <p:cNvSpPr/>
          <p:nvPr/>
        </p:nvSpPr>
        <p:spPr>
          <a:xfrm>
            <a:off x="5620243" y="2390992"/>
            <a:ext cx="3708951" cy="2181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recognized individuals and timestamps are automatically logged in a Google Sheets spreadsheet.</a:t>
            </a:r>
            <a:endParaRPr lang="en-US" sz="2400" dirty="0"/>
          </a:p>
        </p:txBody>
      </p:sp>
      <p:sp>
        <p:nvSpPr>
          <p:cNvPr id="13" name="Shape 10"/>
          <p:cNvSpPr/>
          <p:nvPr/>
        </p:nvSpPr>
        <p:spPr>
          <a:xfrm>
            <a:off x="9749296" y="184459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  <p:txBody>
          <a:bodyPr/>
          <a:lstStyle/>
          <a:p>
            <a:endParaRPr lang="en-US" sz="2800"/>
          </a:p>
        </p:txBody>
      </p:sp>
      <p:sp>
        <p:nvSpPr>
          <p:cNvPr id="14" name="Text 11"/>
          <p:cNvSpPr/>
          <p:nvPr/>
        </p:nvSpPr>
        <p:spPr>
          <a:xfrm>
            <a:off x="9907292" y="1886265"/>
            <a:ext cx="18395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3600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3600" dirty="0"/>
          </a:p>
        </p:txBody>
      </p:sp>
      <p:sp>
        <p:nvSpPr>
          <p:cNvPr id="15" name="Text 12"/>
          <p:cNvSpPr/>
          <p:nvPr/>
        </p:nvSpPr>
        <p:spPr>
          <a:xfrm>
            <a:off x="10471409" y="1801697"/>
            <a:ext cx="2810981" cy="7361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3200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User-Friendly Interface</a:t>
            </a:r>
            <a:endParaRPr lang="en-US" sz="3200" dirty="0"/>
          </a:p>
        </p:txBody>
      </p:sp>
      <p:sp>
        <p:nvSpPr>
          <p:cNvPr id="16" name="Text 13"/>
          <p:cNvSpPr/>
          <p:nvPr/>
        </p:nvSpPr>
        <p:spPr>
          <a:xfrm>
            <a:off x="10471409" y="2537860"/>
            <a:ext cx="3802152" cy="13165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Flask app provides a simple and user-friendly interface for attendance tracking </a:t>
            </a:r>
            <a:r>
              <a:rPr lang="en-US" sz="240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 both Mobile and Websites </a:t>
            </a:r>
            <a:endParaRPr lang="en-US" sz="2400" b="1" dirty="0"/>
          </a:p>
        </p:txBody>
      </p:sp>
      <p:pic>
        <p:nvPicPr>
          <p:cNvPr id="18" name="Image 1" descr="preencoded.png">
            <a:extLst>
              <a:ext uri="{FF2B5EF4-FFF2-40B4-BE49-F238E27FC236}">
                <a16:creationId xmlns:a16="http://schemas.microsoft.com/office/drawing/2014/main" id="{7708401D-A7AA-6698-52FE-17B607AA7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71" y="4210766"/>
            <a:ext cx="6935543" cy="3898423"/>
          </a:xfrm>
          <a:prstGeom prst="rect">
            <a:avLst/>
          </a:prstGeom>
        </p:spPr>
      </p:pic>
      <p:pic>
        <p:nvPicPr>
          <p:cNvPr id="20" name="Picture 1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6DD4CE4-AB6B-5BB6-255F-A7914EEE80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612"/>
          <a:stretch/>
        </p:blipFill>
        <p:spPr>
          <a:xfrm>
            <a:off x="8125633" y="3994389"/>
            <a:ext cx="2029398" cy="4015434"/>
          </a:xfrm>
          <a:prstGeom prst="rect">
            <a:avLst/>
          </a:prstGeom>
        </p:spPr>
      </p:pic>
      <p:pic>
        <p:nvPicPr>
          <p:cNvPr id="21" name="Picture 20" descr="A qr code with black squares&#10;&#10;Description automatically generated">
            <a:extLst>
              <a:ext uri="{FF2B5EF4-FFF2-40B4-BE49-F238E27FC236}">
                <a16:creationId xmlns:a16="http://schemas.microsoft.com/office/drawing/2014/main" id="{D20892F6-DB41-2A7E-07CE-1D0BA4F8E8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56846" y="5047205"/>
            <a:ext cx="2225544" cy="222554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445</Words>
  <Application>Microsoft Office PowerPoint</Application>
  <PresentationFormat>Custom</PresentationFormat>
  <Paragraphs>83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adonis-web</vt:lpstr>
      <vt:lpstr>Arial</vt:lpstr>
      <vt:lpstr>Calibri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ashrakat.saeed@ejust.edu.eg</cp:lastModifiedBy>
  <cp:revision>4</cp:revision>
  <dcterms:created xsi:type="dcterms:W3CDTF">2024-01-03T09:47:08Z</dcterms:created>
  <dcterms:modified xsi:type="dcterms:W3CDTF">2024-01-03T10:56:14Z</dcterms:modified>
</cp:coreProperties>
</file>